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1674" y="476672"/>
            <a:ext cx="5832648" cy="7120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Избирательное право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878872" y="5589240"/>
            <a:ext cx="32388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Презентацию выполнили </a:t>
            </a:r>
          </a:p>
          <a:p>
            <a:r>
              <a:rPr lang="ru-RU" dirty="0" smtClean="0"/>
              <a:t>ученики 11 класса А</a:t>
            </a:r>
          </a:p>
          <a:p>
            <a:r>
              <a:rPr lang="ru-RU" dirty="0" smtClean="0"/>
              <a:t>Юсупов Ильмир и </a:t>
            </a:r>
          </a:p>
          <a:p>
            <a:r>
              <a:rPr lang="ru-RU" dirty="0" err="1" smtClean="0"/>
              <a:t>Сагетдинов</a:t>
            </a:r>
            <a:r>
              <a:rPr lang="ru-RU" dirty="0" smtClean="0"/>
              <a:t> </a:t>
            </a:r>
            <a:r>
              <a:rPr lang="ru-RU" dirty="0" err="1" smtClean="0"/>
              <a:t>Айнур</a:t>
            </a:r>
            <a:endParaRPr lang="ru-RU" dirty="0"/>
          </a:p>
        </p:txBody>
      </p:sp>
      <p:pic>
        <p:nvPicPr>
          <p:cNvPr id="1026" name="Picture 2" descr="http://tov.uchise.ru/tw_files2/urls_3/289/d-288818/img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6784754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5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5"/>
            <a:ext cx="7992888" cy="129614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>
                <a:solidFill>
                  <a:schemeClr val="tx2"/>
                </a:solidFill>
              </a:rPr>
              <a:t>Принципы избирательного </a:t>
            </a:r>
            <a:r>
              <a:rPr lang="ru-RU" sz="2800" b="1" dirty="0" smtClean="0">
                <a:solidFill>
                  <a:schemeClr val="tx2"/>
                </a:solidFill>
              </a:rPr>
              <a:t> права </a:t>
            </a:r>
            <a:r>
              <a:rPr lang="ru-RU" sz="2400" dirty="0" smtClean="0"/>
              <a:t>- это те требования</a:t>
            </a:r>
            <a:r>
              <a:rPr lang="ru-RU" sz="2400" dirty="0"/>
              <a:t>, при </a:t>
            </a:r>
            <a:r>
              <a:rPr lang="ru-RU" sz="2400" dirty="0" smtClean="0"/>
              <a:t> соблюдении </a:t>
            </a:r>
            <a:r>
              <a:rPr lang="ru-RU" sz="2400" dirty="0"/>
              <a:t>которых выборы </a:t>
            </a:r>
            <a:r>
              <a:rPr lang="ru-RU" sz="2400" dirty="0" smtClean="0"/>
              <a:t>признаются </a:t>
            </a:r>
            <a:r>
              <a:rPr lang="ru-RU" sz="2400" dirty="0"/>
              <a:t>законными.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1250504" y="1700808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3707904" y="1700808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732239" y="1700808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93102" y="2146040"/>
            <a:ext cx="262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</a:t>
            </a:r>
            <a:r>
              <a:rPr lang="ru-RU" sz="1600" b="1" dirty="0" smtClean="0"/>
              <a:t>Всеобщее</a:t>
            </a:r>
            <a:r>
              <a:rPr lang="ru-RU" sz="1600" dirty="0" smtClean="0"/>
              <a:t> </a:t>
            </a:r>
            <a:r>
              <a:rPr lang="ru-RU" sz="1400" dirty="0" smtClean="0"/>
              <a:t>- это </a:t>
            </a:r>
            <a:r>
              <a:rPr lang="ru-RU" sz="1400" dirty="0"/>
              <a:t>значит, что могут избирать </a:t>
            </a:r>
          </a:p>
          <a:p>
            <a:r>
              <a:rPr lang="ru-RU" sz="1400" dirty="0"/>
              <a:t>могут все, кроме категорий </a:t>
            </a:r>
          </a:p>
          <a:p>
            <a:r>
              <a:rPr lang="ru-RU" sz="1400" dirty="0"/>
              <a:t>граждан, специально </a:t>
            </a:r>
          </a:p>
          <a:p>
            <a:r>
              <a:rPr lang="ru-RU" sz="1400" dirty="0"/>
              <a:t>оговоренных в законах.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1265189" y="3322232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3933056"/>
            <a:ext cx="2286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Равное</a:t>
            </a:r>
            <a:r>
              <a:rPr lang="ru-RU" dirty="0" smtClean="0"/>
              <a:t>  - н</a:t>
            </a:r>
            <a:r>
              <a:rPr lang="ru-RU" sz="1400" dirty="0" smtClean="0"/>
              <a:t>икто </a:t>
            </a:r>
            <a:r>
              <a:rPr lang="ru-RU" sz="1400" dirty="0"/>
              <a:t>из голосующих не </a:t>
            </a:r>
            <a:r>
              <a:rPr lang="ru-RU" sz="1400" dirty="0" smtClean="0"/>
              <a:t>получает </a:t>
            </a:r>
            <a:r>
              <a:rPr lang="ru-RU" sz="1400" dirty="0"/>
              <a:t>преимуществ. </a:t>
            </a:r>
            <a:r>
              <a:rPr lang="ru-RU" sz="1400" dirty="0" smtClean="0"/>
              <a:t>Каждый </a:t>
            </a:r>
            <a:r>
              <a:rPr lang="ru-RU" sz="1400" dirty="0"/>
              <a:t>имеет и отдает </a:t>
            </a:r>
            <a:r>
              <a:rPr lang="ru-RU" sz="1400" dirty="0" smtClean="0"/>
              <a:t>только </a:t>
            </a:r>
            <a:r>
              <a:rPr lang="ru-RU" sz="1400" dirty="0"/>
              <a:t>один голос. При это </a:t>
            </a:r>
            <a:r>
              <a:rPr lang="ru-RU" sz="1400" dirty="0" smtClean="0"/>
              <a:t>абсолютно </a:t>
            </a:r>
            <a:r>
              <a:rPr lang="ru-RU" sz="1400" dirty="0"/>
              <a:t>никакого </a:t>
            </a:r>
          </a:p>
          <a:p>
            <a:r>
              <a:rPr lang="ru-RU" sz="1400" dirty="0"/>
              <a:t>значения не имеют </a:t>
            </a:r>
          </a:p>
          <a:p>
            <a:r>
              <a:rPr lang="ru-RU" sz="1400" dirty="0"/>
              <a:t>должность, деньги, круг </a:t>
            </a:r>
          </a:p>
          <a:p>
            <a:r>
              <a:rPr lang="ru-RU" sz="1400" dirty="0"/>
              <a:t>знакомств и т. п.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87824" y="2175040"/>
            <a:ext cx="2502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Прямое </a:t>
            </a:r>
            <a:r>
              <a:rPr lang="ru-RU" dirty="0" smtClean="0"/>
              <a:t>-  </a:t>
            </a:r>
            <a:r>
              <a:rPr lang="ru-RU" sz="1400" dirty="0" smtClean="0"/>
              <a:t>избиратель </a:t>
            </a:r>
            <a:r>
              <a:rPr lang="ru-RU" sz="1400" dirty="0"/>
              <a:t>голосует на </a:t>
            </a:r>
            <a:r>
              <a:rPr lang="ru-RU" sz="1400" dirty="0" smtClean="0"/>
              <a:t>выборах </a:t>
            </a:r>
            <a:r>
              <a:rPr lang="ru-RU" sz="1400" dirty="0"/>
              <a:t>«за» или </a:t>
            </a:r>
            <a:r>
              <a:rPr lang="ru-RU" sz="1400" dirty="0" smtClean="0"/>
              <a:t>«</a:t>
            </a:r>
            <a:r>
              <a:rPr lang="ru-RU" sz="1400" dirty="0"/>
              <a:t>против» кандидатов </a:t>
            </a:r>
          </a:p>
          <a:p>
            <a:r>
              <a:rPr lang="ru-RU" sz="1400" dirty="0"/>
              <a:t>непосредственно.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652120" y="2282761"/>
            <a:ext cx="293407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Тайное</a:t>
            </a:r>
            <a:r>
              <a:rPr lang="ru-RU" dirty="0" smtClean="0"/>
              <a:t> - </a:t>
            </a:r>
            <a:r>
              <a:rPr lang="ru-RU" sz="1400" dirty="0" smtClean="0"/>
              <a:t>какой </a:t>
            </a:r>
            <a:r>
              <a:rPr lang="ru-RU" sz="1400" dirty="0"/>
              <a:t>– либо контроль за </a:t>
            </a:r>
            <a:r>
              <a:rPr lang="ru-RU" sz="1400" dirty="0" smtClean="0"/>
              <a:t>волеизъявлением </a:t>
            </a:r>
            <a:r>
              <a:rPr lang="ru-RU" sz="1400" dirty="0"/>
              <a:t>избирателей </a:t>
            </a:r>
            <a:r>
              <a:rPr lang="ru-RU" sz="1400" dirty="0" smtClean="0"/>
              <a:t>исключается</a:t>
            </a:r>
            <a:r>
              <a:rPr lang="ru-RU" sz="1400" dirty="0"/>
              <a:t>.</a:t>
            </a:r>
          </a:p>
        </p:txBody>
      </p:sp>
      <p:pic>
        <p:nvPicPr>
          <p:cNvPr id="8194" name="Picture 2" descr="http://www.moe-online.ru/image/news/234433_s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54280"/>
            <a:ext cx="3640562" cy="274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524328" y="6057561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2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532859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600" dirty="0" smtClean="0">
                <a:solidFill>
                  <a:schemeClr val="tx2"/>
                </a:solidFill>
              </a:rPr>
              <a:t>Избирательный процесс </a:t>
            </a:r>
            <a:r>
              <a:rPr lang="ru-RU" sz="2600" dirty="0" smtClean="0"/>
              <a:t>- действия </a:t>
            </a:r>
            <a:r>
              <a:rPr lang="ru-RU" sz="2600" dirty="0"/>
              <a:t>всех политических </a:t>
            </a:r>
            <a:r>
              <a:rPr lang="ru-RU" sz="2600" dirty="0" smtClean="0"/>
              <a:t>субъектов</a:t>
            </a:r>
            <a:r>
              <a:rPr lang="ru-RU" sz="2600" dirty="0"/>
              <a:t>, которые так или </a:t>
            </a:r>
            <a:r>
              <a:rPr lang="ru-RU" sz="2600" dirty="0" smtClean="0"/>
              <a:t>иначе </a:t>
            </a:r>
            <a:r>
              <a:rPr lang="ru-RU" sz="2600" dirty="0"/>
              <a:t>связаны с выборами</a:t>
            </a:r>
            <a:r>
              <a:rPr lang="ru-RU" sz="2600" dirty="0" smtClean="0"/>
              <a:t>.</a:t>
            </a:r>
          </a:p>
          <a:p>
            <a:pPr marL="45720" indent="0">
              <a:buNone/>
            </a:pPr>
            <a:endParaRPr lang="ru-RU" sz="2600" dirty="0" smtClean="0"/>
          </a:p>
          <a:p>
            <a:r>
              <a:rPr lang="ru-RU" sz="2600" dirty="0" smtClean="0"/>
              <a:t>1 стадия -</a:t>
            </a:r>
            <a:r>
              <a:rPr lang="ru-RU" sz="1800" dirty="0" smtClean="0"/>
              <a:t> </a:t>
            </a:r>
            <a:r>
              <a:rPr lang="ru-RU" dirty="0" smtClean="0"/>
              <a:t>стадия </a:t>
            </a:r>
            <a:r>
              <a:rPr lang="ru-RU" dirty="0"/>
              <a:t>подготовки, куда </a:t>
            </a:r>
            <a:r>
              <a:rPr lang="ru-RU" dirty="0" smtClean="0"/>
              <a:t>включаются </a:t>
            </a:r>
            <a:r>
              <a:rPr lang="ru-RU" dirty="0"/>
              <a:t>такие действия, как </a:t>
            </a:r>
            <a:r>
              <a:rPr lang="ru-RU" dirty="0" smtClean="0"/>
              <a:t>создание </a:t>
            </a:r>
            <a:r>
              <a:rPr lang="ru-RU" dirty="0"/>
              <a:t>избирательных </a:t>
            </a:r>
            <a:r>
              <a:rPr lang="ru-RU" dirty="0" smtClean="0"/>
              <a:t>округов </a:t>
            </a:r>
            <a:r>
              <a:rPr lang="ru-RU" dirty="0"/>
              <a:t>и избирательных </a:t>
            </a:r>
            <a:r>
              <a:rPr lang="ru-RU" dirty="0" smtClean="0"/>
              <a:t>комиссий</a:t>
            </a:r>
            <a:r>
              <a:rPr lang="ru-RU" dirty="0"/>
              <a:t>, составление списков </a:t>
            </a:r>
            <a:r>
              <a:rPr lang="ru-RU" dirty="0" smtClean="0"/>
              <a:t>избирателей</a:t>
            </a:r>
            <a:r>
              <a:rPr lang="ru-RU" dirty="0"/>
              <a:t>, выдвижение и </a:t>
            </a:r>
            <a:r>
              <a:rPr lang="ru-RU" dirty="0" smtClean="0"/>
              <a:t>регистрация </a:t>
            </a:r>
            <a:r>
              <a:rPr lang="ru-RU" dirty="0"/>
              <a:t>кандидатов</a:t>
            </a:r>
            <a:r>
              <a:rPr lang="ru-RU" dirty="0" smtClean="0"/>
              <a:t>.</a:t>
            </a:r>
          </a:p>
          <a:p>
            <a:r>
              <a:rPr lang="ru-RU" sz="2400" dirty="0" smtClean="0"/>
              <a:t>2 стадия </a:t>
            </a:r>
            <a:r>
              <a:rPr lang="ru-RU" dirty="0" smtClean="0"/>
              <a:t>- избирательная </a:t>
            </a:r>
            <a:r>
              <a:rPr lang="ru-RU" dirty="0"/>
              <a:t>компания, </a:t>
            </a:r>
            <a:r>
              <a:rPr lang="ru-RU" dirty="0" smtClean="0"/>
              <a:t>которая включает агитационно-пропагандистские </a:t>
            </a:r>
            <a:r>
              <a:rPr lang="ru-RU" dirty="0"/>
              <a:t>действия </a:t>
            </a:r>
            <a:r>
              <a:rPr lang="ru-RU" dirty="0" smtClean="0"/>
              <a:t>кандидатов </a:t>
            </a:r>
            <a:r>
              <a:rPr lang="ru-RU" dirty="0"/>
              <a:t>или политических </a:t>
            </a:r>
            <a:r>
              <a:rPr lang="ru-RU" dirty="0" smtClean="0"/>
              <a:t>партий</a:t>
            </a:r>
            <a:r>
              <a:rPr lang="ru-RU" dirty="0"/>
              <a:t>, принимающих участие в </a:t>
            </a:r>
            <a:r>
              <a:rPr lang="ru-RU" dirty="0" smtClean="0"/>
              <a:t>выборах.</a:t>
            </a:r>
          </a:p>
          <a:p>
            <a:r>
              <a:rPr lang="ru-RU" sz="2400" dirty="0" smtClean="0"/>
              <a:t>3 стадия </a:t>
            </a:r>
            <a:r>
              <a:rPr lang="ru-RU" dirty="0" smtClean="0"/>
              <a:t>- голосование</a:t>
            </a:r>
            <a:r>
              <a:rPr lang="ru-RU" dirty="0"/>
              <a:t>, </a:t>
            </a:r>
            <a:r>
              <a:rPr lang="ru-RU" dirty="0" smtClean="0"/>
              <a:t>подсчёт голосов</a:t>
            </a:r>
            <a:r>
              <a:rPr lang="ru-RU" dirty="0"/>
              <a:t>, общее </a:t>
            </a:r>
            <a:r>
              <a:rPr lang="ru-RU" dirty="0" smtClean="0"/>
              <a:t>подведение </a:t>
            </a:r>
            <a:r>
              <a:rPr lang="ru-RU" dirty="0"/>
              <a:t>итогов</a:t>
            </a:r>
          </a:p>
          <a:p>
            <a:endParaRPr lang="ru-RU" dirty="0"/>
          </a:p>
          <a:p>
            <a:pPr marL="45720" indent="0">
              <a:buNone/>
            </a:pPr>
            <a:endParaRPr lang="ru-RU" sz="2600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236296" y="607220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24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064896" cy="3539527"/>
          </a:xfrm>
        </p:spPr>
        <p:txBody>
          <a:bodyPr/>
          <a:lstStyle/>
          <a:p>
            <a:pPr marL="45720" indent="0">
              <a:buNone/>
            </a:pPr>
            <a:r>
              <a:rPr lang="ru-RU" sz="2400" b="1" i="1" dirty="0">
                <a:solidFill>
                  <a:schemeClr val="tx2"/>
                </a:solidFill>
              </a:rPr>
              <a:t>Избирательная система</a:t>
            </a:r>
            <a:r>
              <a:rPr lang="ru-RU" sz="2400" b="1" dirty="0">
                <a:solidFill>
                  <a:schemeClr val="tx2"/>
                </a:solidFill>
              </a:rPr>
              <a:t> </a:t>
            </a:r>
            <a:r>
              <a:rPr lang="ru-RU" i="1" dirty="0"/>
              <a:t>—</a:t>
            </a:r>
            <a:r>
              <a:rPr lang="ru-RU" dirty="0"/>
              <a:t> </a:t>
            </a:r>
            <a:r>
              <a:rPr lang="ru-RU" sz="2100" dirty="0"/>
              <a:t>это совокупность правил, приемов и процессов, обеспечивающих и регулирующих легитимное ста­новление государственных представительных органов политиче­ской власти. В каждой стране избирательная система формируется на основе законодательства, которое детализирует основные поло­жения относительно данной системы, зафиксированные в консти­туции страны.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6084168" y="2725104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1484040" y="2725104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3528" y="3370918"/>
            <a:ext cx="38884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Мажоритарная</a:t>
            </a:r>
            <a:r>
              <a:rPr lang="ru-RU" dirty="0" smtClean="0"/>
              <a:t> - </a:t>
            </a:r>
            <a:r>
              <a:rPr lang="ru-RU" dirty="0"/>
              <a:t>система </a:t>
            </a:r>
            <a:r>
              <a:rPr lang="ru-RU" dirty="0" smtClean="0"/>
              <a:t>выборов</a:t>
            </a:r>
            <a:r>
              <a:rPr lang="ru-RU" dirty="0"/>
              <a:t> в коллегиальный орган (парламент), при которой </a:t>
            </a:r>
            <a:r>
              <a:rPr lang="ru-RU" dirty="0" smtClean="0"/>
              <a:t>избранными считаются</a:t>
            </a:r>
            <a:r>
              <a:rPr lang="ru-RU" dirty="0"/>
              <a:t> </a:t>
            </a:r>
            <a:r>
              <a:rPr lang="ru-RU" dirty="0" smtClean="0"/>
              <a:t> </a:t>
            </a:r>
          </a:p>
          <a:p>
            <a:r>
              <a:rPr lang="ru-RU" dirty="0" smtClean="0"/>
              <a:t>кандидаты</a:t>
            </a:r>
            <a:r>
              <a:rPr lang="ru-RU" dirty="0"/>
              <a:t>, </a:t>
            </a:r>
            <a:r>
              <a:rPr lang="ru-RU" dirty="0" smtClean="0"/>
              <a:t>получившие большинство голосов избирателей </a:t>
            </a:r>
            <a:r>
              <a:rPr lang="ru-RU" dirty="0"/>
              <a:t>по избирательному округу, где они баллотируются</a:t>
            </a:r>
            <a:r>
              <a:rPr lang="ru-RU" dirty="0" smtClean="0"/>
              <a:t>.</a:t>
            </a:r>
          </a:p>
          <a:p>
            <a:r>
              <a:rPr lang="ru-RU" dirty="0"/>
              <a:t>(Беларусь, США, </a:t>
            </a:r>
            <a:r>
              <a:rPr lang="ru-RU" dirty="0" smtClean="0"/>
              <a:t>Великобритания</a:t>
            </a:r>
            <a:r>
              <a:rPr lang="ru-RU" dirty="0"/>
              <a:t>, Франция)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44008" y="3380073"/>
            <a:ext cx="41764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Пропорциональная</a:t>
            </a:r>
            <a:r>
              <a:rPr lang="ru-RU" dirty="0" smtClean="0"/>
              <a:t> – при проведении </a:t>
            </a:r>
            <a:r>
              <a:rPr lang="ru-RU" dirty="0"/>
              <a:t>выборов </a:t>
            </a:r>
            <a:r>
              <a:rPr lang="ru-RU" dirty="0" smtClean="0"/>
              <a:t>по пропорциональной системе депутатские </a:t>
            </a:r>
            <a:r>
              <a:rPr lang="ru-RU" dirty="0"/>
              <a:t>мандаты распределяются между списками кандидатов пропорционально голосам, поданным за списки кандидатов, если эти кандидаты преодолели процентный барьер</a:t>
            </a:r>
            <a:r>
              <a:rPr lang="ru-RU" dirty="0" smtClean="0"/>
              <a:t>.</a:t>
            </a:r>
          </a:p>
          <a:p>
            <a:r>
              <a:rPr lang="ru-RU" dirty="0"/>
              <a:t>(Россия, Испания, </a:t>
            </a:r>
            <a:r>
              <a:rPr lang="ru-RU" dirty="0" smtClean="0"/>
              <a:t>Швейцария</a:t>
            </a:r>
            <a:r>
              <a:rPr lang="ru-RU" dirty="0"/>
              <a:t>, Нидерланды, </a:t>
            </a:r>
            <a:r>
              <a:rPr lang="ru-RU" dirty="0" smtClean="0"/>
              <a:t>Чехия</a:t>
            </a:r>
            <a:r>
              <a:rPr lang="ru-RU" dirty="0"/>
              <a:t>)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302793" y="625687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714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315200" cy="1154097"/>
          </a:xfrm>
        </p:spPr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7675240" cy="4896544"/>
          </a:xfrm>
        </p:spPr>
        <p:txBody>
          <a:bodyPr>
            <a:normAutofit/>
          </a:bodyPr>
          <a:lstStyle/>
          <a:p>
            <a:r>
              <a:rPr lang="ru-RU" dirty="0" smtClean="0">
                <a:hlinkClick r:id="rId2" action="ppaction://hlinksldjump"/>
              </a:rPr>
              <a:t>Цель презентации.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Что такое выборы?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Для чего нужны выборы?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Определение избирательного права</a:t>
            </a:r>
            <a:r>
              <a:rPr lang="ru-RU" dirty="0" smtClean="0"/>
              <a:t>.</a:t>
            </a:r>
          </a:p>
          <a:p>
            <a:r>
              <a:rPr lang="ru-RU" dirty="0" smtClean="0">
                <a:hlinkClick r:id="rId6" action="ppaction://hlinksldjump"/>
              </a:rPr>
              <a:t>Цензы избирательного права.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Ограничения избирательного права в России.</a:t>
            </a:r>
            <a:endParaRPr lang="ru-RU" dirty="0" smtClean="0"/>
          </a:p>
          <a:p>
            <a:r>
              <a:rPr lang="ru-RU" dirty="0" smtClean="0">
                <a:hlinkClick r:id="rId8" action="ppaction://hlinksldjump"/>
              </a:rPr>
              <a:t>Понятие абсентеизма.</a:t>
            </a:r>
            <a:endParaRPr lang="ru-RU" dirty="0" smtClean="0"/>
          </a:p>
          <a:p>
            <a:r>
              <a:rPr lang="ru-RU" dirty="0" smtClean="0">
                <a:hlinkClick r:id="rId9" action="ppaction://hlinksldjump"/>
              </a:rPr>
              <a:t>Принципы избирательного права.</a:t>
            </a:r>
            <a:endParaRPr lang="ru-RU" dirty="0" smtClean="0"/>
          </a:p>
          <a:p>
            <a:r>
              <a:rPr lang="ru-RU" dirty="0" smtClean="0">
                <a:hlinkClick r:id="rId10" action="ppaction://hlinksldjump"/>
              </a:rPr>
              <a:t>Избирательный процесс.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581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48680"/>
            <a:ext cx="4680520" cy="722049"/>
          </a:xfrm>
        </p:spPr>
        <p:txBody>
          <a:bodyPr/>
          <a:lstStyle/>
          <a:p>
            <a:r>
              <a:rPr lang="ru-RU" dirty="0" smtClean="0"/>
              <a:t>Цель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3960440" cy="46085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/>
              <a:t>Из этой презентации мы с вами узнаем, </a:t>
            </a:r>
          </a:p>
          <a:p>
            <a:pPr marL="45720" indent="0">
              <a:buNone/>
            </a:pPr>
            <a:r>
              <a:rPr lang="ru-RU" dirty="0"/>
              <a:t>что такое избирательное право, выборы, </a:t>
            </a:r>
          </a:p>
          <a:p>
            <a:pPr marL="45720" indent="0">
              <a:buNone/>
            </a:pPr>
            <a:r>
              <a:rPr lang="ru-RU" dirty="0"/>
              <a:t>зачем они нужны, какие существуют </a:t>
            </a:r>
          </a:p>
          <a:p>
            <a:pPr marL="45720" indent="0">
              <a:buNone/>
            </a:pPr>
            <a:r>
              <a:rPr lang="ru-RU" dirty="0"/>
              <a:t>ограничения в избирательном праве, </a:t>
            </a:r>
          </a:p>
          <a:p>
            <a:pPr marL="45720" indent="0">
              <a:buNone/>
            </a:pPr>
            <a:r>
              <a:rPr lang="ru-RU" dirty="0"/>
              <a:t>каковы его принципы, в чем </a:t>
            </a:r>
          </a:p>
          <a:p>
            <a:pPr marL="45720" indent="0">
              <a:buNone/>
            </a:pPr>
            <a:r>
              <a:rPr lang="ru-RU" dirty="0"/>
              <a:t>заключаются особенности </a:t>
            </a:r>
          </a:p>
          <a:p>
            <a:pPr marL="45720" indent="0">
              <a:buNone/>
            </a:pPr>
            <a:r>
              <a:rPr lang="ru-RU" dirty="0"/>
              <a:t>пропорциональной и мажоритарной </a:t>
            </a:r>
          </a:p>
          <a:p>
            <a:pPr marL="45720" indent="0">
              <a:buNone/>
            </a:pPr>
            <a:r>
              <a:rPr lang="ru-RU" dirty="0"/>
              <a:t>избирательной системы</a:t>
            </a:r>
          </a:p>
        </p:txBody>
      </p:sp>
      <p:pic>
        <p:nvPicPr>
          <p:cNvPr id="2050" name="Picture 2" descr="http://www.smolensk2.ru/images/img_257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060" y="2132856"/>
            <a:ext cx="5174940" cy="352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29190" y="607220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329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6"/>
            <a:ext cx="7145188" cy="54006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Выборы</a:t>
            </a:r>
            <a:r>
              <a:rPr lang="ru-RU" sz="2800" dirty="0" smtClean="0"/>
              <a:t> – </a:t>
            </a:r>
            <a:r>
              <a:rPr lang="ru-RU" sz="2800" dirty="0"/>
              <a:t>это </a:t>
            </a:r>
          </a:p>
          <a:p>
            <a:pPr marL="45720" indent="0">
              <a:buNone/>
            </a:pPr>
            <a:r>
              <a:rPr lang="ru-RU" sz="2800" dirty="0"/>
              <a:t>юридически узаконенная процедура, в </a:t>
            </a:r>
          </a:p>
          <a:p>
            <a:pPr marL="45720" indent="0">
              <a:buNone/>
            </a:pPr>
            <a:r>
              <a:rPr lang="ru-RU" sz="2800" dirty="0"/>
              <a:t>рамках которой граждане </a:t>
            </a:r>
          </a:p>
          <a:p>
            <a:pPr marL="45720" indent="0">
              <a:buNone/>
            </a:pPr>
            <a:r>
              <a:rPr lang="ru-RU" sz="2800" dirty="0"/>
              <a:t>определяют, кто будет </a:t>
            </a:r>
          </a:p>
          <a:p>
            <a:pPr marL="45720" indent="0">
              <a:buNone/>
            </a:pPr>
            <a:r>
              <a:rPr lang="ru-RU" sz="2800" dirty="0"/>
              <a:t>представлять их интересы в тех или</a:t>
            </a:r>
          </a:p>
          <a:p>
            <a:pPr marL="45720" indent="0">
              <a:buNone/>
            </a:pPr>
            <a:r>
              <a:rPr lang="ru-RU" sz="2800" dirty="0"/>
              <a:t>иных органах власти.</a:t>
            </a:r>
          </a:p>
        </p:txBody>
      </p:sp>
      <p:pic>
        <p:nvPicPr>
          <p:cNvPr id="3074" name="Picture 2" descr="http://im3-tub-ru.yandex.net/i?id=79165038-13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412776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063.radikal.ru/1104/17/53af75b937e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17032"/>
            <a:ext cx="4968552" cy="298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55191" y="607220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12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36712"/>
            <a:ext cx="7315200" cy="1154097"/>
          </a:xfrm>
        </p:spPr>
        <p:txBody>
          <a:bodyPr/>
          <a:lstStyle/>
          <a:p>
            <a:r>
              <a:rPr lang="ru-RU" dirty="0" smtClean="0"/>
              <a:t>Выборы: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204864"/>
            <a:ext cx="5976664" cy="4320479"/>
          </a:xfrm>
        </p:spPr>
        <p:txBody>
          <a:bodyPr/>
          <a:lstStyle/>
          <a:p>
            <a:r>
              <a:rPr lang="ru-RU" dirty="0"/>
              <a:t>укрепляют веру простых людей в то, что они </a:t>
            </a:r>
          </a:p>
          <a:p>
            <a:r>
              <a:rPr lang="ru-RU" dirty="0"/>
              <a:t>имеют возможность контролировать </a:t>
            </a:r>
            <a:r>
              <a:rPr lang="ru-RU" dirty="0" smtClean="0"/>
              <a:t>правительство </a:t>
            </a:r>
            <a:r>
              <a:rPr lang="ru-RU" dirty="0"/>
              <a:t>и принимаемые им решения</a:t>
            </a:r>
          </a:p>
          <a:p>
            <a:r>
              <a:rPr lang="ru-RU" dirty="0" smtClean="0"/>
              <a:t>помогают </a:t>
            </a:r>
            <a:r>
              <a:rPr lang="ru-RU" dirty="0"/>
              <a:t>людям выказать поддержку или </a:t>
            </a:r>
            <a:r>
              <a:rPr lang="ru-RU" dirty="0" smtClean="0"/>
              <a:t>разочарование </a:t>
            </a:r>
            <a:r>
              <a:rPr lang="ru-RU" dirty="0"/>
              <a:t>существующему </a:t>
            </a:r>
            <a:r>
              <a:rPr lang="ru-RU" dirty="0" smtClean="0"/>
              <a:t>правительству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это эффективный способ </a:t>
            </a:r>
            <a:r>
              <a:rPr lang="ru-RU" dirty="0" smtClean="0"/>
              <a:t>политического просвещения </a:t>
            </a:r>
            <a:r>
              <a:rPr lang="ru-RU" dirty="0"/>
              <a:t>народа</a:t>
            </a:r>
          </a:p>
          <a:p>
            <a:r>
              <a:rPr lang="ru-RU" dirty="0" smtClean="0"/>
              <a:t> </a:t>
            </a:r>
            <a:r>
              <a:rPr lang="ru-RU" dirty="0"/>
              <a:t>это есть барометр общественного мнения</a:t>
            </a:r>
          </a:p>
        </p:txBody>
      </p:sp>
      <p:pic>
        <p:nvPicPr>
          <p:cNvPr id="4098" name="Picture 2" descr="http://www.soukhov.ru/wp-content/uploads/2013/08/imag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64904"/>
            <a:ext cx="2381250" cy="310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48264" y="6076121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953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9"/>
            <a:ext cx="7632848" cy="15841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Избирательное право </a:t>
            </a:r>
            <a:r>
              <a:rPr lang="ru-RU" sz="3200" dirty="0"/>
              <a:t>– это </a:t>
            </a:r>
            <a:r>
              <a:rPr lang="ru-RU" sz="3200" dirty="0" smtClean="0"/>
              <a:t>право </a:t>
            </a:r>
            <a:r>
              <a:rPr lang="ru-RU" sz="3200" dirty="0"/>
              <a:t>граждан избирать и быть </a:t>
            </a:r>
            <a:r>
              <a:rPr lang="ru-RU" sz="3200" dirty="0" smtClean="0"/>
              <a:t>избранным </a:t>
            </a:r>
            <a:r>
              <a:rPr lang="ru-RU" sz="3200" dirty="0"/>
              <a:t>в </a:t>
            </a:r>
            <a:r>
              <a:rPr lang="ru-RU" sz="3200" dirty="0" smtClean="0"/>
              <a:t>государственные органы</a:t>
            </a:r>
            <a:r>
              <a:rPr lang="ru-RU" sz="3200" dirty="0"/>
              <a:t>.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1907704" y="1988840"/>
            <a:ext cx="2880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5483701" y="1988840"/>
            <a:ext cx="2880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79512" y="2924943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Активное право </a:t>
            </a:r>
            <a:r>
              <a:rPr lang="ru-RU" dirty="0" smtClean="0"/>
              <a:t>– право </a:t>
            </a:r>
            <a:r>
              <a:rPr lang="ru-RU" dirty="0"/>
              <a:t>выбирать </a:t>
            </a:r>
            <a:r>
              <a:rPr lang="ru-RU" dirty="0" smtClean="0"/>
              <a:t>и отзывать </a:t>
            </a:r>
            <a:r>
              <a:rPr lang="ru-RU" dirty="0"/>
              <a:t>депутатов, участвовать</a:t>
            </a:r>
          </a:p>
          <a:p>
            <a:r>
              <a:rPr lang="ru-RU" dirty="0"/>
              <a:t>в плебисцитах, референдумах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2924943"/>
            <a:ext cx="39950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Пассивное </a:t>
            </a:r>
            <a:r>
              <a:rPr lang="ru-RU" b="1" dirty="0" smtClean="0"/>
              <a:t>право </a:t>
            </a:r>
            <a:r>
              <a:rPr lang="ru-RU" dirty="0" smtClean="0"/>
              <a:t>допускает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что </a:t>
            </a:r>
            <a:r>
              <a:rPr lang="ru-RU" dirty="0"/>
              <a:t>гражданин </a:t>
            </a:r>
            <a:r>
              <a:rPr lang="ru-RU" dirty="0" smtClean="0"/>
              <a:t>может быть </a:t>
            </a:r>
            <a:r>
              <a:rPr lang="ru-RU" dirty="0"/>
              <a:t>выбран </a:t>
            </a:r>
            <a:endParaRPr lang="ru-RU" dirty="0" smtClean="0"/>
          </a:p>
          <a:p>
            <a:r>
              <a:rPr lang="ru-RU" dirty="0" smtClean="0"/>
              <a:t>депутатом </a:t>
            </a:r>
            <a:r>
              <a:rPr lang="ru-RU" dirty="0"/>
              <a:t>или </a:t>
            </a:r>
            <a:r>
              <a:rPr lang="ru-RU" dirty="0" smtClean="0"/>
              <a:t>главой государства</a:t>
            </a:r>
            <a:r>
              <a:rPr lang="ru-RU" dirty="0"/>
              <a:t>.</a:t>
            </a:r>
          </a:p>
        </p:txBody>
      </p:sp>
      <p:pic>
        <p:nvPicPr>
          <p:cNvPr id="5124" name="Picture 4" descr="http://www.uzdanews.by/wp-content/uploads/2010/11/435853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766" y="4293096"/>
            <a:ext cx="3492388" cy="236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075048" y="625687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134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5400600" cy="115212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Цензы (ограничения) избирательного права: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88840"/>
            <a:ext cx="7920880" cy="3960440"/>
          </a:xfrm>
        </p:spPr>
        <p:txBody>
          <a:bodyPr>
            <a:noAutofit/>
          </a:bodyPr>
          <a:lstStyle/>
          <a:p>
            <a:r>
              <a:rPr lang="ru-RU" sz="2400" dirty="0"/>
              <a:t>гражданства, т.е. принимать участие в выборах могут </a:t>
            </a:r>
            <a:r>
              <a:rPr lang="ru-RU" sz="2400" dirty="0" smtClean="0"/>
              <a:t>только </a:t>
            </a:r>
            <a:r>
              <a:rPr lang="ru-RU" sz="2400" dirty="0"/>
              <a:t>граждане государства.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оседлости, т.е. голосовать могут только те, кто </a:t>
            </a:r>
            <a:r>
              <a:rPr lang="ru-RU" sz="2400" dirty="0" smtClean="0"/>
              <a:t>прожил </a:t>
            </a:r>
            <a:r>
              <a:rPr lang="ru-RU" sz="2400" dirty="0"/>
              <a:t>в государстве определенное время.</a:t>
            </a:r>
          </a:p>
          <a:p>
            <a:r>
              <a:rPr lang="ru-RU" sz="2400" dirty="0" smtClean="0"/>
              <a:t>имущественные </a:t>
            </a:r>
            <a:r>
              <a:rPr lang="ru-RU" sz="2400" dirty="0"/>
              <a:t>– запрет на участие в выборах тех, </a:t>
            </a:r>
            <a:r>
              <a:rPr lang="ru-RU" sz="2400" dirty="0" smtClean="0"/>
              <a:t>кто </a:t>
            </a:r>
            <a:r>
              <a:rPr lang="ru-RU" sz="2400" dirty="0"/>
              <a:t>обанкротился.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моральный – запрет на участие в выборах лиц, </a:t>
            </a:r>
            <a:r>
              <a:rPr lang="ru-RU" sz="2400" dirty="0" smtClean="0"/>
              <a:t>которые </a:t>
            </a:r>
            <a:r>
              <a:rPr lang="ru-RU" sz="2400" dirty="0"/>
              <a:t>лишены свободы за совершение </a:t>
            </a:r>
            <a:r>
              <a:rPr lang="ru-RU" sz="2400" dirty="0" smtClean="0"/>
              <a:t>преступлений</a:t>
            </a:r>
            <a:r>
              <a:rPr lang="ru-RU" sz="2400" dirty="0"/>
              <a:t>.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образовательный – требование кандидатам иметь </a:t>
            </a:r>
            <a:r>
              <a:rPr lang="ru-RU" sz="2400" dirty="0" smtClean="0"/>
              <a:t>соответствующий </a:t>
            </a:r>
            <a:r>
              <a:rPr lang="ru-RU" sz="2400" dirty="0"/>
              <a:t>уровень образования.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8304" y="6246933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510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315200" cy="722049"/>
          </a:xfrm>
        </p:spPr>
        <p:txBody>
          <a:bodyPr/>
          <a:lstStyle/>
          <a:p>
            <a:r>
              <a:rPr lang="ru-RU" dirty="0" smtClean="0"/>
              <a:t>В Российской Федерации: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24744"/>
            <a:ext cx="7315200" cy="3539527"/>
          </a:xfrm>
        </p:spPr>
        <p:txBody>
          <a:bodyPr>
            <a:normAutofit/>
          </a:bodyPr>
          <a:lstStyle/>
          <a:p>
            <a:r>
              <a:rPr lang="ru-RU" dirty="0"/>
              <a:t>избирать имеют право лица, достигшие </a:t>
            </a:r>
            <a:r>
              <a:rPr lang="ru-RU" dirty="0" smtClean="0"/>
              <a:t>18-летнего </a:t>
            </a:r>
            <a:r>
              <a:rPr lang="ru-RU" dirty="0"/>
              <a:t>возраста.</a:t>
            </a:r>
          </a:p>
          <a:p>
            <a:r>
              <a:rPr lang="ru-RU" dirty="0" smtClean="0"/>
              <a:t>с </a:t>
            </a:r>
            <a:r>
              <a:rPr lang="ru-RU" dirty="0"/>
              <a:t>18-летнего возраста можно избираться </a:t>
            </a:r>
            <a:r>
              <a:rPr lang="ru-RU" dirty="0" smtClean="0"/>
              <a:t>депутатом </a:t>
            </a:r>
            <a:r>
              <a:rPr lang="ru-RU" dirty="0"/>
              <a:t>местного совета.</a:t>
            </a:r>
          </a:p>
          <a:p>
            <a:r>
              <a:rPr lang="ru-RU" dirty="0" smtClean="0"/>
              <a:t>с </a:t>
            </a:r>
            <a:r>
              <a:rPr lang="ru-RU" dirty="0"/>
              <a:t>21 года – депутатом Государственной </a:t>
            </a:r>
            <a:r>
              <a:rPr lang="ru-RU" dirty="0" smtClean="0"/>
              <a:t>Думы</a:t>
            </a:r>
            <a:endParaRPr lang="ru-RU" dirty="0"/>
          </a:p>
          <a:p>
            <a:r>
              <a:rPr lang="ru-RU" dirty="0" smtClean="0"/>
              <a:t>с </a:t>
            </a:r>
            <a:r>
              <a:rPr lang="ru-RU" dirty="0"/>
              <a:t>35 – президентом страны.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085184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000" dirty="0"/>
              <a:t>лица, признанные судом недееспособными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/>
              <a:t>лица, содержащиеся по приговору суда в местах лишения свободы.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0515" y="3668831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tx2"/>
                </a:solidFill>
              </a:rPr>
              <a:t>Некоторые ограничены в </a:t>
            </a:r>
            <a:r>
              <a:rPr lang="ru-RU" sz="3600" dirty="0" smtClean="0">
                <a:solidFill>
                  <a:schemeClr val="tx2"/>
                </a:solidFill>
              </a:rPr>
              <a:t>праве </a:t>
            </a:r>
            <a:r>
              <a:rPr lang="ru-RU" sz="3600" dirty="0">
                <a:solidFill>
                  <a:schemeClr val="tx2"/>
                </a:solidFill>
              </a:rPr>
              <a:t>избирать и быть </a:t>
            </a:r>
            <a:r>
              <a:rPr lang="ru-RU" sz="3600" dirty="0" smtClean="0">
                <a:solidFill>
                  <a:schemeClr val="tx2"/>
                </a:solidFill>
              </a:rPr>
              <a:t>избранными</a:t>
            </a:r>
            <a:r>
              <a:rPr lang="ru-RU" sz="3600" dirty="0">
                <a:solidFill>
                  <a:schemeClr val="tx2"/>
                </a:solidFill>
              </a:rPr>
              <a:t>:</a:t>
            </a:r>
          </a:p>
        </p:txBody>
      </p:sp>
      <p:pic>
        <p:nvPicPr>
          <p:cNvPr id="6148" name="Picture 4" descr="http://www.oreninform.ru/upload/iblock/a86/8.10%20ysbntpdljtsrndaqxo%204%20+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492896"/>
            <a:ext cx="1547664" cy="117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64288" y="6100847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901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404664"/>
            <a:ext cx="7315200" cy="353952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Абсентеизм </a:t>
            </a:r>
            <a:r>
              <a:rPr lang="ru-RU" sz="2800" dirty="0" smtClean="0"/>
              <a:t>– сознательное неучастие </a:t>
            </a:r>
            <a:r>
              <a:rPr lang="ru-RU" sz="2800" dirty="0"/>
              <a:t>граждан в выборах</a:t>
            </a:r>
          </a:p>
          <a:p>
            <a:endParaRPr lang="ru-RU" sz="2800" dirty="0" smtClean="0"/>
          </a:p>
          <a:p>
            <a:r>
              <a:rPr lang="ru-RU" sz="2800" dirty="0" smtClean="0"/>
              <a:t>Участие </a:t>
            </a:r>
            <a:r>
              <a:rPr lang="ru-RU" sz="2800" dirty="0"/>
              <a:t>в выборах, это, в </a:t>
            </a:r>
            <a:r>
              <a:rPr lang="ru-RU" sz="2800" dirty="0" smtClean="0"/>
              <a:t>первую </a:t>
            </a:r>
            <a:r>
              <a:rPr lang="ru-RU" sz="2800" dirty="0"/>
              <a:t>очередь, </a:t>
            </a:r>
            <a:r>
              <a:rPr lang="ru-RU" sz="2800" b="1" dirty="0" smtClean="0"/>
              <a:t>конституционное право </a:t>
            </a:r>
            <a:r>
              <a:rPr lang="ru-RU" sz="2800" dirty="0" smtClean="0"/>
              <a:t>граждан</a:t>
            </a:r>
            <a:endParaRPr lang="ru-RU" sz="2800" dirty="0"/>
          </a:p>
        </p:txBody>
      </p:sp>
      <p:pic>
        <p:nvPicPr>
          <p:cNvPr id="4" name="Picture 2" descr="http://edu.znate.ru/tw_files2/urls_7/12058/d-12057846/12057846_html_m47d34a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3573016"/>
            <a:ext cx="458598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64288" y="612465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95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135</TotalTime>
  <Words>569</Words>
  <Application>Microsoft Office PowerPoint</Application>
  <PresentationFormat>Экран (4:3)</PresentationFormat>
  <Paragraphs>95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Перспектива</vt:lpstr>
      <vt:lpstr>Избирательное право</vt:lpstr>
      <vt:lpstr>План</vt:lpstr>
      <vt:lpstr>Цель презентации</vt:lpstr>
      <vt:lpstr>Презентация PowerPoint</vt:lpstr>
      <vt:lpstr>Выборы:</vt:lpstr>
      <vt:lpstr>Презентация PowerPoint</vt:lpstr>
      <vt:lpstr>Цензы (ограничения) избирательного права:</vt:lpstr>
      <vt:lpstr>В Российской Федерации: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Избирательное право</dc:title>
  <dc:creator>пк</dc:creator>
  <cp:lastModifiedBy>елена</cp:lastModifiedBy>
  <cp:revision>12</cp:revision>
  <dcterms:created xsi:type="dcterms:W3CDTF">2014-02-09T18:40:10Z</dcterms:created>
  <dcterms:modified xsi:type="dcterms:W3CDTF">2014-02-10T06:39:35Z</dcterms:modified>
</cp:coreProperties>
</file>